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9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F50024-C2D4-F54D-9EE3-F9941B40E957}" type="datetimeFigureOut">
              <a:rPr lang="en-US" smtClean="0"/>
              <a:t>9/27/11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E2F56-F9A1-EC48-B76E-4C83C6B2A3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478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E221F7-ED35-1148-A1BC-1C93CC16CAE8}" type="slidenum">
              <a:rPr lang="en-US"/>
              <a:pPr/>
              <a:t>2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B7AE77-18BF-5341-AE7F-D20E4E0D118B}" type="slidenum">
              <a:rPr lang="en-US"/>
              <a:pPr/>
              <a:t>3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988D51-5B33-F540-BD96-9B868EC92C70}" type="slidenum">
              <a:rPr lang="en-US"/>
              <a:pPr/>
              <a:t>4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91C8-D8F7-704E-A809-CDA14E548B22}" type="datetimeFigureOut">
              <a:rPr lang="en-US" smtClean="0"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06635-89B0-E548-BB20-ACE473A3B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791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91C8-D8F7-704E-A809-CDA14E548B22}" type="datetimeFigureOut">
              <a:rPr lang="en-US" smtClean="0"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06635-89B0-E548-BB20-ACE473A3B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330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91C8-D8F7-704E-A809-CDA14E548B22}" type="datetimeFigureOut">
              <a:rPr lang="en-US" smtClean="0"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06635-89B0-E548-BB20-ACE473A3B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058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33B0453-169A-5544-9863-DA40C542DF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309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4C5AF9C-7C7E-194A-98AA-B6008C46D3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545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91C8-D8F7-704E-A809-CDA14E548B22}" type="datetimeFigureOut">
              <a:rPr lang="en-US" smtClean="0"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06635-89B0-E548-BB20-ACE473A3B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68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91C8-D8F7-704E-A809-CDA14E548B22}" type="datetimeFigureOut">
              <a:rPr lang="en-US" smtClean="0"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06635-89B0-E548-BB20-ACE473A3B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234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91C8-D8F7-704E-A809-CDA14E548B22}" type="datetimeFigureOut">
              <a:rPr lang="en-US" smtClean="0"/>
              <a:t>9/27/11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06635-89B0-E548-BB20-ACE473A3B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972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91C8-D8F7-704E-A809-CDA14E548B22}" type="datetimeFigureOut">
              <a:rPr lang="en-US" smtClean="0"/>
              <a:t>9/27/11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06635-89B0-E548-BB20-ACE473A3B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725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91C8-D8F7-704E-A809-CDA14E548B22}" type="datetimeFigureOut">
              <a:rPr lang="en-US" smtClean="0"/>
              <a:t>9/27/11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06635-89B0-E548-BB20-ACE473A3B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808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91C8-D8F7-704E-A809-CDA14E548B22}" type="datetimeFigureOut">
              <a:rPr lang="en-US" smtClean="0"/>
              <a:t>9/27/11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06635-89B0-E548-BB20-ACE473A3B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970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91C8-D8F7-704E-A809-CDA14E548B22}" type="datetimeFigureOut">
              <a:rPr lang="en-US" smtClean="0"/>
              <a:t>9/27/11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06635-89B0-E548-BB20-ACE473A3B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014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91C8-D8F7-704E-A809-CDA14E548B22}" type="datetimeFigureOut">
              <a:rPr lang="en-US" smtClean="0"/>
              <a:t>9/27/11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06635-89B0-E548-BB20-ACE473A3B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228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191C8-D8F7-704E-A809-CDA14E548B22}" type="datetimeFigureOut">
              <a:rPr lang="en-US" smtClean="0"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06635-89B0-E548-BB20-ACE473A3B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35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wmf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bestpaperairplanes.com/aircraft/plane-1-1.gif&amp;imgrefurl=http://www.bestpaperairplanes.com/deltry1.html&amp;h=376&amp;w=294&amp;sz=2&amp;hl=en&amp;start=23&amp;um=1&amp;tbnid=Utbsgi2Io3sxpM:&amp;tbnh=122&amp;tbnw=95&amp;prev=/images?q=folded+sheet+of+paper&amp;start=20&amp;ndsp=20&amp;svnum=10&amp;um=1&amp;hl=en&amp;rls=com.microsoft:en-us&amp;sa=N" TargetMode="External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6" Type="http://schemas.openxmlformats.org/officeDocument/2006/relationships/hyperlink" Target="http://en.wikipedia.org/wiki/Image:The_Earth_seen_from_Apollo_17.jpg" TargetMode="External"/><Relationship Id="rId7" Type="http://schemas.openxmlformats.org/officeDocument/2006/relationships/image" Target="../media/image5.jpeg"/><Relationship Id="rId8" Type="http://schemas.openxmlformats.org/officeDocument/2006/relationships/image" Target="../media/image6.jpeg"/><Relationship Id="rId9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8793" y="4674378"/>
            <a:ext cx="2014266" cy="590550"/>
          </a:xfrm>
        </p:spPr>
        <p:txBody>
          <a:bodyPr/>
          <a:lstStyle/>
          <a:p>
            <a:r>
              <a:rPr lang="en-US" dirty="0" smtClean="0"/>
              <a:t>60 cm</a:t>
            </a:r>
            <a:endParaRPr lang="en-US" dirty="0"/>
          </a:p>
        </p:txBody>
      </p:sp>
      <p:pic>
        <p:nvPicPr>
          <p:cNvPr id="4" name="Picture 7" descr="MCj0412546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93" y="2566745"/>
            <a:ext cx="1880594" cy="191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8890" y="952500"/>
            <a:ext cx="5635110" cy="4953000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4862319" y="657225"/>
            <a:ext cx="3279698" cy="590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40,000 km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954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if there were more doors with goats and still one car?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65" b="28976"/>
          <a:stretch/>
        </p:blipFill>
        <p:spPr>
          <a:xfrm>
            <a:off x="125420" y="1683632"/>
            <a:ext cx="3437446" cy="1860027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/>
          <a:srcRect l="33118" t="465" b="28976"/>
          <a:stretch/>
        </p:blipFill>
        <p:spPr>
          <a:xfrm>
            <a:off x="3578017" y="1665344"/>
            <a:ext cx="2321657" cy="1878315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/>
          <a:srcRect l="33118" t="465" b="28976"/>
          <a:stretch/>
        </p:blipFill>
        <p:spPr>
          <a:xfrm>
            <a:off x="5899674" y="1683632"/>
            <a:ext cx="2321657" cy="1878315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2"/>
          <a:srcRect l="33118" t="465" b="28976"/>
          <a:stretch/>
        </p:blipFill>
        <p:spPr>
          <a:xfrm>
            <a:off x="0" y="3696059"/>
            <a:ext cx="2179029" cy="1762923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2"/>
          <a:srcRect l="33118" t="465" b="28976"/>
          <a:stretch/>
        </p:blipFill>
        <p:spPr>
          <a:xfrm>
            <a:off x="2473351" y="3696059"/>
            <a:ext cx="2179029" cy="1762923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2"/>
          <a:srcRect l="33118" t="465" b="28976"/>
          <a:stretch/>
        </p:blipFill>
        <p:spPr>
          <a:xfrm>
            <a:off x="4730660" y="3696060"/>
            <a:ext cx="2192149" cy="1773538"/>
          </a:xfrm>
          <a:prstGeom prst="rect">
            <a:avLst/>
          </a:prstGeom>
        </p:spPr>
      </p:pic>
      <p:pic>
        <p:nvPicPr>
          <p:cNvPr id="10" name="Content Placeholder 3"/>
          <p:cNvPicPr>
            <a:picLocks noChangeAspect="1"/>
          </p:cNvPicPr>
          <p:nvPr/>
        </p:nvPicPr>
        <p:blipFill rotWithShape="1">
          <a:blip r:embed="rId2"/>
          <a:srcRect l="33118" t="465" b="28976"/>
          <a:stretch/>
        </p:blipFill>
        <p:spPr>
          <a:xfrm>
            <a:off x="6922809" y="3696059"/>
            <a:ext cx="2179029" cy="1762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721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should we </a:t>
            </a:r>
            <a:r>
              <a:rPr lang="en-US" dirty="0" smtClean="0">
                <a:solidFill>
                  <a:srgbClr val="0000FF"/>
                </a:solidFill>
              </a:rPr>
              <a:t>discard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6600"/>
                </a:solidFill>
              </a:rPr>
              <a:t>explanations </a:t>
            </a:r>
            <a:r>
              <a:rPr lang="en-US" dirty="0" smtClean="0"/>
              <a:t>that are </a:t>
            </a:r>
            <a:r>
              <a:rPr lang="en-US" dirty="0" smtClean="0">
                <a:solidFill>
                  <a:srgbClr val="FF0000"/>
                </a:solidFill>
              </a:rPr>
              <a:t>intuitively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appealing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419067"/>
            <a:ext cx="8229600" cy="369736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Stages of Grief?</a:t>
            </a:r>
          </a:p>
          <a:p>
            <a:r>
              <a:rPr lang="en-US" dirty="0" smtClean="0"/>
              <a:t>Denial</a:t>
            </a:r>
          </a:p>
          <a:p>
            <a:r>
              <a:rPr lang="en-US" dirty="0" smtClean="0"/>
              <a:t>Anger</a:t>
            </a:r>
          </a:p>
          <a:p>
            <a:r>
              <a:rPr lang="en-US" dirty="0" smtClean="0"/>
              <a:t>Bargaining</a:t>
            </a:r>
          </a:p>
          <a:p>
            <a:r>
              <a:rPr lang="en-US" dirty="0" smtClean="0"/>
              <a:t>Depression</a:t>
            </a:r>
          </a:p>
          <a:p>
            <a:r>
              <a:rPr lang="en-US" dirty="0" smtClean="0"/>
              <a:t>Acceptance</a:t>
            </a:r>
          </a:p>
        </p:txBody>
      </p:sp>
    </p:spTree>
    <p:extLst>
      <p:ext uri="{BB962C8B-B14F-4D97-AF65-F5344CB8AC3E}">
        <p14:creationId xmlns:p14="http://schemas.microsoft.com/office/powerpoint/2010/main" val="214805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r"/>
            <a:r>
              <a:rPr lang="en-US" b="1" u="sng">
                <a:solidFill>
                  <a:srgbClr val="FF99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Extreme</a:t>
            </a:r>
            <a:r>
              <a:rPr lang="en-US" b="1" u="sng">
                <a:effectLst>
                  <a:outerShdw blurRad="38100" dist="38100" dir="2700000" algn="tl">
                    <a:srgbClr val="DDDDDD"/>
                  </a:outerShdw>
                </a:effectLst>
              </a:rPr>
              <a:t> Origami</a:t>
            </a:r>
          </a:p>
        </p:txBody>
      </p:sp>
      <p:pic>
        <p:nvPicPr>
          <p:cNvPr id="6151" name="Picture 7" descr="plane-1-1">
            <a:hlinkClick r:id="rId3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>
            <a:lum contrast="9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0" y="1143000"/>
            <a:ext cx="2432050" cy="3124200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75" name="Picture 31" descr="Cartoon Sun Finished Drawin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3800" y="1143000"/>
            <a:ext cx="1447800" cy="1447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71" name="Picture 27" descr="View of the Earth as seen by the Apollo 17 crew traveling toward the moon.">
            <a:hlinkClick r:id="rId6" tooltip="View of the Earth as seen by the Apollo 17 crew traveling toward the moon."/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>
            <a:clrChange>
              <a:clrFrom>
                <a:srgbClr val="020202"/>
              </a:clrFrom>
              <a:clrTo>
                <a:srgbClr val="02020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38600" y="5943600"/>
            <a:ext cx="914400" cy="914400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49" name="Picture 5" descr="origami-dragon1000b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9BA29A"/>
              </a:clrFrom>
              <a:clrTo>
                <a:srgbClr val="9BA29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81400" cy="254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6400800" y="4038600"/>
            <a:ext cx="18446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5400"/>
              <a:t>x50</a:t>
            </a:r>
          </a:p>
        </p:txBody>
      </p:sp>
      <p:sp>
        <p:nvSpPr>
          <p:cNvPr id="6166" name="Line 22"/>
          <p:cNvSpPr>
            <a:spLocks noChangeShapeType="1"/>
          </p:cNvSpPr>
          <p:nvPr/>
        </p:nvSpPr>
        <p:spPr bwMode="auto">
          <a:xfrm flipV="1">
            <a:off x="4495800" y="3352800"/>
            <a:ext cx="0" cy="2667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0" y="6172200"/>
            <a:ext cx="4038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63,000,000 </a:t>
            </a:r>
            <a:r>
              <a:rPr lang="en-US" dirty="0" smtClean="0"/>
              <a:t>miles or 100,000,000 km </a:t>
            </a:r>
            <a:endParaRPr lang="en-US" dirty="0"/>
          </a:p>
        </p:txBody>
      </p:sp>
      <p:pic>
        <p:nvPicPr>
          <p:cNvPr id="6180" name="Picture 36" descr="bigstockphoto_Stack_Of_Papers_119666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17588" y="2971800"/>
            <a:ext cx="2130425" cy="3124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182" name="Text Box 38"/>
          <p:cNvSpPr txBox="1">
            <a:spLocks noChangeArrowheads="1"/>
          </p:cNvSpPr>
          <p:nvPr/>
        </p:nvSpPr>
        <p:spPr bwMode="auto">
          <a:xfrm>
            <a:off x="4800600" y="5181600"/>
            <a:ext cx="419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rgbClr val="FF99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h = [(.0035) * 2 </a:t>
            </a:r>
            <a:r>
              <a:rPr lang="en-US" sz="2400" b="1" baseline="30000" dirty="0">
                <a:solidFill>
                  <a:srgbClr val="FF99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50</a:t>
            </a:r>
            <a:r>
              <a:rPr lang="en-US" sz="2400" b="1" dirty="0">
                <a:solidFill>
                  <a:srgbClr val="FF99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] /(12*5280)</a:t>
            </a:r>
          </a:p>
        </p:txBody>
      </p:sp>
    </p:spTree>
    <p:extLst>
      <p:ext uri="{BB962C8B-B14F-4D97-AF65-F5344CB8AC3E}">
        <p14:creationId xmlns:p14="http://schemas.microsoft.com/office/powerpoint/2010/main" val="1405118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4" presetClass="entr" presetSubtype="16" fill="hold" grpId="0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2000"/>
                                        <p:tgtEl>
                                          <p:spTgt spid="6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2.0" calcmode="lin" valueType="num">
                                      <p:cBhvr override="childStyle">
                                        <p:cTn id="47" dur="2000" fill="hold"/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65" grpId="0"/>
      <p:bldP spid="6166" grpId="0" animBg="1"/>
      <p:bldP spid="6178" grpId="0"/>
      <p:bldP spid="6178" grpId="1"/>
      <p:bldP spid="618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ja-JP" altLang="en-US" b="1" u="sng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</a:rPr>
              <a:t>‘</a:t>
            </a:r>
            <a:r>
              <a:rPr lang="en-US" b="1" u="sng">
                <a:effectLst>
                  <a:outerShdw blurRad="38100" dist="38100" dir="2700000" algn="tl">
                    <a:srgbClr val="DDDDDD"/>
                  </a:outerShdw>
                </a:effectLst>
              </a:rPr>
              <a:t>NEW</a:t>
            </a:r>
            <a:r>
              <a:rPr lang="ja-JP" altLang="en-US" b="1" u="sng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</a:rPr>
              <a:t>’</a:t>
            </a:r>
            <a:r>
              <a:rPr lang="en-US" b="1" u="sng">
                <a:effectLst>
                  <a:outerShdw blurRad="38100" dist="38100" dir="2700000" algn="tl">
                    <a:srgbClr val="DDDDDD"/>
                  </a:outerShdw>
                </a:effectLst>
              </a:rPr>
              <a:t> MATH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676400" y="1447800"/>
            <a:ext cx="6324600" cy="45259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				a=b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a*(a=b)     =       a</a:t>
            </a:r>
            <a:r>
              <a:rPr lang="en-US" sz="2800" baseline="30000"/>
              <a:t>2</a:t>
            </a:r>
            <a:r>
              <a:rPr lang="en-US" sz="2800"/>
              <a:t>=ab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			  a</a:t>
            </a:r>
            <a:r>
              <a:rPr lang="en-US" sz="2800" baseline="30000"/>
              <a:t>2</a:t>
            </a:r>
            <a:r>
              <a:rPr lang="en-US" sz="2800"/>
              <a:t>-b</a:t>
            </a:r>
            <a:r>
              <a:rPr lang="en-US" sz="2800" baseline="30000"/>
              <a:t>2</a:t>
            </a:r>
            <a:r>
              <a:rPr lang="en-US" sz="2800"/>
              <a:t> = ab-b</a:t>
            </a:r>
            <a:r>
              <a:rPr lang="en-US" sz="2800" baseline="30000"/>
              <a:t>2</a:t>
            </a:r>
          </a:p>
          <a:p>
            <a:pPr>
              <a:lnSpc>
                <a:spcPct val="80000"/>
              </a:lnSpc>
              <a:spcBef>
                <a:spcPct val="5000"/>
              </a:spcBef>
              <a:buFontTx/>
              <a:buNone/>
            </a:pPr>
            <a:r>
              <a:rPr lang="en-US" sz="2800"/>
              <a:t>           (a+b) (a-b) = b (a-b)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900" b="1"/>
              <a:t>                                     </a:t>
            </a:r>
            <a:r>
              <a:rPr lang="en-US" sz="1200" b="1"/>
              <a:t>___________________        __________________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2800"/>
              <a:t>	             (a-b)	       (a-b)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                      a+b = b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                      b+b = b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                        2b = b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800" b="1"/>
              <a:t>                                                                                  _______            _______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                         b      b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                          </a:t>
            </a:r>
            <a:r>
              <a:rPr lang="en-US" sz="2800" b="1">
                <a:solidFill>
                  <a:srgbClr val="FF0000"/>
                </a:solidFill>
              </a:rPr>
              <a:t>2 = 1</a:t>
            </a:r>
          </a:p>
        </p:txBody>
      </p:sp>
    </p:spTree>
    <p:extLst>
      <p:ext uri="{BB962C8B-B14F-4D97-AF65-F5344CB8AC3E}">
        <p14:creationId xmlns:p14="http://schemas.microsoft.com/office/powerpoint/2010/main" val="3627378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0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0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0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0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0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0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2000" fill="hold"/>
                                        <p:tgtEl>
                                          <p:spTgt spid="30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30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53" name="Picture 25" descr="cub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352800"/>
            <a:ext cx="2286000" cy="221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50" name="Rectangle 2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>
            <a:normAutofit fontScale="90000"/>
          </a:bodyPr>
          <a:lstStyle/>
          <a:p>
            <a:r>
              <a:rPr lang="en-US" sz="4000"/>
              <a:t>A mathematical argument for ESP, ghosts, and deja vu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2209800"/>
          </a:xfrm>
        </p:spPr>
        <p:txBody>
          <a:bodyPr/>
          <a:lstStyle/>
          <a:p>
            <a:r>
              <a:rPr lang="en-US" sz="2800"/>
              <a:t>One dimension</a:t>
            </a:r>
          </a:p>
          <a:p>
            <a:r>
              <a:rPr lang="en-US" sz="2800"/>
              <a:t>Two dimensions</a:t>
            </a:r>
          </a:p>
          <a:p>
            <a:r>
              <a:rPr lang="en-US" sz="2800"/>
              <a:t>Three dimensions</a:t>
            </a:r>
          </a:p>
          <a:p>
            <a:r>
              <a:rPr lang="en-US" sz="2800"/>
              <a:t>Hmmm…</a:t>
            </a:r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4648200" y="1905000"/>
            <a:ext cx="388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4724400" y="2209800"/>
            <a:ext cx="3810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 flipV="1">
            <a:off x="6629400" y="1447800"/>
            <a:ext cx="12954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4648200" y="5181600"/>
            <a:ext cx="3733800" cy="762000"/>
          </a:xfrm>
          <a:prstGeom prst="parallelogram">
            <a:avLst>
              <a:gd name="adj" fmla="val 122500"/>
            </a:avLst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9" name="AutoShape 11"/>
          <p:cNvSpPr>
            <a:spLocks noChangeArrowheads="1"/>
          </p:cNvSpPr>
          <p:nvPr/>
        </p:nvSpPr>
        <p:spPr bwMode="auto">
          <a:xfrm>
            <a:off x="5181600" y="5562600"/>
            <a:ext cx="228600" cy="228600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43" name="AutoShape 15"/>
          <p:cNvSpPr>
            <a:spLocks noChangeArrowheads="1"/>
          </p:cNvSpPr>
          <p:nvPr/>
        </p:nvSpPr>
        <p:spPr bwMode="auto">
          <a:xfrm>
            <a:off x="4572000" y="4724400"/>
            <a:ext cx="3810000" cy="685800"/>
          </a:xfrm>
          <a:prstGeom prst="parallelogram">
            <a:avLst>
              <a:gd name="adj" fmla="val 138889"/>
            </a:avLst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2549" name="Picture 21" descr="Necker Cube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4648200"/>
            <a:ext cx="1776413" cy="1828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2545" name="Picture 17" descr="180px-PlaneIntersection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8"/>
          <a:stretch>
            <a:fillRect/>
          </a:stretch>
        </p:blipFill>
        <p:spPr>
          <a:xfrm rot="598505">
            <a:off x="4572000" y="2933700"/>
            <a:ext cx="3962400" cy="39243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491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0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225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  <p:bldP spid="22533" grpId="0" animBg="1"/>
      <p:bldP spid="22534" grpId="0" animBg="1"/>
      <p:bldP spid="22534" grpId="1" animBg="1"/>
      <p:bldP spid="22535" grpId="0" animBg="1"/>
      <p:bldP spid="22539" grpId="0" animBg="1"/>
      <p:bldP spid="225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1235" b="773"/>
          <a:stretch/>
        </p:blipFill>
        <p:spPr>
          <a:xfrm>
            <a:off x="-29760" y="552281"/>
            <a:ext cx="9173760" cy="5907841"/>
          </a:xfrm>
        </p:spPr>
      </p:pic>
    </p:spTree>
    <p:extLst>
      <p:ext uri="{BB962C8B-B14F-4D97-AF65-F5344CB8AC3E}">
        <p14:creationId xmlns:p14="http://schemas.microsoft.com/office/powerpoint/2010/main" val="2138210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4253" b="14253"/>
          <a:stretch>
            <a:fillRect/>
          </a:stretch>
        </p:blipFill>
        <p:spPr>
          <a:xfrm>
            <a:off x="21023" y="1600200"/>
            <a:ext cx="9064929" cy="4985362"/>
          </a:xfrm>
        </p:spPr>
      </p:pic>
    </p:spTree>
    <p:extLst>
      <p:ext uri="{BB962C8B-B14F-4D97-AF65-F5344CB8AC3E}">
        <p14:creationId xmlns:p14="http://schemas.microsoft.com/office/powerpoint/2010/main" val="16898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896" b="896"/>
          <a:stretch>
            <a:fillRect/>
          </a:stretch>
        </p:blipFill>
        <p:spPr>
          <a:xfrm>
            <a:off x="125245" y="1207354"/>
            <a:ext cx="8943917" cy="5650646"/>
          </a:xfrm>
        </p:spPr>
      </p:pic>
    </p:spTree>
    <p:extLst>
      <p:ext uri="{BB962C8B-B14F-4D97-AF65-F5344CB8AC3E}">
        <p14:creationId xmlns:p14="http://schemas.microsoft.com/office/powerpoint/2010/main" val="1874249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438" b="4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18375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Stay or Switch?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438" b="438"/>
          <a:stretch>
            <a:fillRect/>
          </a:stretch>
        </p:blipFill>
        <p:spPr>
          <a:xfrm>
            <a:off x="457200" y="1417638"/>
            <a:ext cx="8229600" cy="4525963"/>
          </a:xfrm>
        </p:spPr>
      </p:pic>
      <p:sp>
        <p:nvSpPr>
          <p:cNvPr id="3" name="Rectangle 2"/>
          <p:cNvSpPr/>
          <p:nvPr/>
        </p:nvSpPr>
        <p:spPr>
          <a:xfrm>
            <a:off x="457200" y="5943601"/>
            <a:ext cx="822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http://</a:t>
            </a:r>
            <a:r>
              <a:rPr lang="en-US" sz="2400" dirty="0" err="1"/>
              <a:t>www.stat.sc.edu</a:t>
            </a:r>
            <a:r>
              <a:rPr lang="en-US" sz="2400" dirty="0"/>
              <a:t>/~west/</a:t>
            </a:r>
            <a:r>
              <a:rPr lang="en-US" sz="2400" dirty="0" err="1"/>
              <a:t>javahtml</a:t>
            </a:r>
            <a:r>
              <a:rPr lang="en-US" sz="2400" dirty="0"/>
              <a:t>/</a:t>
            </a:r>
            <a:r>
              <a:rPr lang="en-US" sz="2400" dirty="0" err="1"/>
              <a:t>LetsMakeaDeal.html</a:t>
            </a:r>
            <a:r>
              <a:rPr lang="en-US" sz="2400" dirty="0" smtClean="0">
                <a:effectLst/>
              </a:rPr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76193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103</Words>
  <Application>Microsoft Macintosh PowerPoint</Application>
  <PresentationFormat>On-screen Show (4:3)</PresentationFormat>
  <Paragraphs>37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Extreme Origami</vt:lpstr>
      <vt:lpstr>‘NEW’ MATH</vt:lpstr>
      <vt:lpstr>A mathematical argument for ESP, ghosts, and deja vu</vt:lpstr>
      <vt:lpstr>PowerPoint Presentation</vt:lpstr>
      <vt:lpstr>PowerPoint Presentation</vt:lpstr>
      <vt:lpstr>PowerPoint Presentation</vt:lpstr>
      <vt:lpstr>PowerPoint Presentation</vt:lpstr>
      <vt:lpstr>Stay or Switch?</vt:lpstr>
      <vt:lpstr>What if there were more doors with goats and still one car?</vt:lpstr>
      <vt:lpstr>When should we discard explanations that are intuitively appealing?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iics iics</dc:creator>
  <cp:lastModifiedBy>iics iics</cp:lastModifiedBy>
  <cp:revision>2</cp:revision>
  <dcterms:created xsi:type="dcterms:W3CDTF">2011-09-26T13:13:52Z</dcterms:created>
  <dcterms:modified xsi:type="dcterms:W3CDTF">2011-09-26T21:41:38Z</dcterms:modified>
</cp:coreProperties>
</file>